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90" r:id="rId4"/>
    <p:sldId id="258" r:id="rId5"/>
    <p:sldId id="260" r:id="rId6"/>
    <p:sldId id="261" r:id="rId7"/>
    <p:sldId id="262" r:id="rId8"/>
    <p:sldId id="287" r:id="rId9"/>
    <p:sldId id="288" r:id="rId10"/>
    <p:sldId id="289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69533-E49A-4852-8AE3-6FE7E799ACFA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B9E05-72A2-4CEA-BEDD-5C8CB9FE3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B9E05-72A2-4CEA-BEDD-5C8CB9FE364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6C58-9FDC-4DFF-9893-C17D6C3E9A6E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69-D10C-4237-BC5D-C7E7D4938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6C58-9FDC-4DFF-9893-C17D6C3E9A6E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69-D10C-4237-BC5D-C7E7D4938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6C58-9FDC-4DFF-9893-C17D6C3E9A6E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69-D10C-4237-BC5D-C7E7D4938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6C58-9FDC-4DFF-9893-C17D6C3E9A6E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69-D10C-4237-BC5D-C7E7D4938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6C58-9FDC-4DFF-9893-C17D6C3E9A6E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69-D10C-4237-BC5D-C7E7D4938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6C58-9FDC-4DFF-9893-C17D6C3E9A6E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69-D10C-4237-BC5D-C7E7D4938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6C58-9FDC-4DFF-9893-C17D6C3E9A6E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69-D10C-4237-BC5D-C7E7D4938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6C58-9FDC-4DFF-9893-C17D6C3E9A6E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69-D10C-4237-BC5D-C7E7D4938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6C58-9FDC-4DFF-9893-C17D6C3E9A6E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69-D10C-4237-BC5D-C7E7D4938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6C58-9FDC-4DFF-9893-C17D6C3E9A6E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69-D10C-4237-BC5D-C7E7D4938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6C58-9FDC-4DFF-9893-C17D6C3E9A6E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69-D10C-4237-BC5D-C7E7D4938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26C58-9FDC-4DFF-9893-C17D6C3E9A6E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D4A69-D10C-4237-BC5D-C7E7D4938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0"/>
            <a:ext cx="98650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8604448" cy="1080120"/>
          </a:xfrm>
        </p:spPr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8820472" cy="129614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Алгоритм проведения мероприятий 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347864" y="6237312"/>
            <a:ext cx="2880320" cy="368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Москва, 2016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n-dlya-prezentacii-bloknot-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7" name="Рисунок 6" descr="A70T1848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04664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A70T1835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780928"/>
            <a:ext cx="3411201" cy="3923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A70T1843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645024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436096" y="332656"/>
            <a:ext cx="3312368" cy="2304256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endParaRPr lang="ru-RU" sz="1400" i="1" u="sng" dirty="0" smtClean="0">
              <a:solidFill>
                <a:schemeClr val="tx1"/>
              </a:solidFill>
            </a:endParaRPr>
          </a:p>
          <a:p>
            <a:pPr marL="342900" indent="-342900" algn="ctr"/>
            <a:endParaRPr lang="ru-RU" sz="1400" i="1" u="sng" dirty="0" smtClean="0">
              <a:solidFill>
                <a:schemeClr val="tx1"/>
              </a:solidFill>
            </a:endParaRPr>
          </a:p>
          <a:p>
            <a:pPr marL="342900" indent="-342900" algn="ctr"/>
            <a:endParaRPr lang="ru-RU" sz="1400" i="1" u="sng" dirty="0" smtClean="0">
              <a:solidFill>
                <a:schemeClr val="tx1"/>
              </a:solidFill>
            </a:endParaRPr>
          </a:p>
          <a:p>
            <a:pPr marL="342900" indent="-342900" algn="ctr"/>
            <a:r>
              <a:rPr lang="ru-RU" sz="1400" i="1" u="sng" dirty="0" smtClean="0">
                <a:solidFill>
                  <a:schemeClr val="tx1"/>
                </a:solidFill>
              </a:rPr>
              <a:t>План проведения мандатной комиссии:</a:t>
            </a:r>
          </a:p>
          <a:p>
            <a:pPr marL="342900" indent="-342900" algn="ctr"/>
            <a:endParaRPr lang="ru-RU" sz="1400" i="1" u="sng" dirty="0" smtClean="0">
              <a:solidFill>
                <a:schemeClr val="tx1"/>
              </a:solidFill>
            </a:endParaRPr>
          </a:p>
          <a:p>
            <a:pPr marL="342900" indent="-342900" algn="ctr"/>
            <a:r>
              <a:rPr lang="ru-RU" sz="1400" i="1" dirty="0" smtClean="0">
                <a:solidFill>
                  <a:schemeClr val="tx1"/>
                </a:solidFill>
              </a:rPr>
              <a:t>1. Проверка документов, сверка с заявкой на мероприятие</a:t>
            </a:r>
          </a:p>
          <a:p>
            <a:pPr marL="342900" indent="-342900" algn="ctr"/>
            <a:r>
              <a:rPr lang="ru-RU" sz="1400" i="1" dirty="0" smtClean="0">
                <a:solidFill>
                  <a:schemeClr val="tx1"/>
                </a:solidFill>
              </a:rPr>
              <a:t>2. Взвешивание, измерение роста</a:t>
            </a:r>
          </a:p>
          <a:p>
            <a:pPr marL="342900" indent="-342900" algn="ctr"/>
            <a:r>
              <a:rPr lang="ru-RU" sz="1400" i="1" dirty="0" smtClean="0">
                <a:solidFill>
                  <a:schemeClr val="tx1"/>
                </a:solidFill>
              </a:rPr>
              <a:t>3. Выдача допуска на соревнование спортсмену и сопровождающему (тренеру)</a:t>
            </a:r>
          </a:p>
          <a:p>
            <a:pPr marL="342900" indent="-342900" algn="ctr"/>
            <a:endParaRPr lang="ru-RU" sz="1400" i="1" dirty="0" smtClean="0">
              <a:solidFill>
                <a:schemeClr val="tx1"/>
              </a:solidFill>
            </a:endParaRPr>
          </a:p>
          <a:p>
            <a:pPr marL="342900" indent="-342900" algn="ctr"/>
            <a:endParaRPr lang="ru-RU" sz="1400" i="1" dirty="0" smtClean="0">
              <a:solidFill>
                <a:schemeClr val="tx1"/>
              </a:solidFill>
            </a:endParaRPr>
          </a:p>
          <a:p>
            <a:pPr marL="342900" indent="-342900" algn="ctr"/>
            <a:endParaRPr lang="ru-RU" sz="1400" i="1" dirty="0" smtClean="0">
              <a:solidFill>
                <a:schemeClr val="tx1"/>
              </a:solidFill>
            </a:endParaRPr>
          </a:p>
          <a:p>
            <a:pPr marL="342900" indent="-342900" algn="ctr"/>
            <a:endParaRPr lang="ru-RU" sz="1400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620688"/>
            <a:ext cx="3682752" cy="12961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Президиум.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A70T4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2132856"/>
            <a:ext cx="6579096" cy="438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on-dlya-prezentacii-bloknot-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4" name="Содержимое 3" descr="A70T41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332656"/>
            <a:ext cx="4156844" cy="2771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A70T41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980729"/>
            <a:ext cx="403244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A70T41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3501008"/>
            <a:ext cx="525658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148064" y="0"/>
            <a:ext cx="3682752" cy="12961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Конференция.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0"/>
            <a:ext cx="3682752" cy="836712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Фуршет</a:t>
            </a:r>
          </a:p>
        </p:txBody>
      </p:sp>
      <p:pic>
        <p:nvPicPr>
          <p:cNvPr id="5" name="Рисунок 4" descr="A70T42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04664"/>
            <a:ext cx="4176464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A70T43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2780928"/>
            <a:ext cx="5715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076056" y="908720"/>
            <a:ext cx="3528392" cy="1656184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30 дней </a:t>
            </a:r>
            <a:r>
              <a:rPr lang="ru-RU" sz="1400" i="1" dirty="0" smtClean="0">
                <a:solidFill>
                  <a:schemeClr val="tx1"/>
                </a:solidFill>
              </a:rPr>
              <a:t>до мероприятия: Выбор меню, составление предварительного списка приглашенных.</a:t>
            </a: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7 дней</a:t>
            </a:r>
            <a:r>
              <a:rPr lang="ru-RU" sz="1400" i="1" dirty="0" smtClean="0">
                <a:solidFill>
                  <a:schemeClr val="tx1"/>
                </a:solidFill>
              </a:rPr>
              <a:t>: Размещение заказа на меню, согласование времени проведения, окончательный список приглашенных.</a:t>
            </a:r>
          </a:p>
          <a:p>
            <a:pPr algn="ctr"/>
            <a:endParaRPr lang="ru-RU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404664"/>
            <a:ext cx="3563888" cy="136815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Спортивный комплекс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A70T4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1916832"/>
            <a:ext cx="6336704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683568" y="332656"/>
            <a:ext cx="4824536" cy="2016224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1 год</a:t>
            </a:r>
            <a:r>
              <a:rPr lang="ru-RU" sz="1400" i="1" dirty="0" smtClean="0">
                <a:solidFill>
                  <a:schemeClr val="tx1"/>
                </a:solidFill>
              </a:rPr>
              <a:t>: Бронирование спортивного комплекса.</a:t>
            </a: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30 дней </a:t>
            </a:r>
            <a:r>
              <a:rPr lang="ru-RU" sz="1400" i="1" dirty="0" smtClean="0">
                <a:solidFill>
                  <a:schemeClr val="tx1"/>
                </a:solidFill>
              </a:rPr>
              <a:t>до мероприятия: Подача технического задания спортивному комплексу. </a:t>
            </a: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7 дней</a:t>
            </a:r>
            <a:r>
              <a:rPr lang="ru-RU" sz="1400" i="1" dirty="0" smtClean="0">
                <a:solidFill>
                  <a:schemeClr val="tx1"/>
                </a:solidFill>
              </a:rPr>
              <a:t>: Техническое совещание с руководством спортивного комплекса.</a:t>
            </a: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3 дня</a:t>
            </a:r>
            <a:r>
              <a:rPr lang="ru-RU" sz="1400" i="1" dirty="0" smtClean="0">
                <a:solidFill>
                  <a:schemeClr val="tx1"/>
                </a:solidFill>
              </a:rPr>
              <a:t>: Совещание по безопасности, предварительное согласование времени и места разгрузки оборудования для проведения мероприятия.</a:t>
            </a:r>
          </a:p>
          <a:p>
            <a:pPr algn="ctr"/>
            <a:endParaRPr lang="ru-RU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7384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9.Автобусы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4860032" y="1268760"/>
            <a:ext cx="3744416" cy="1296144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За 7 дней до мероприятия: заказ </a:t>
            </a:r>
            <a:r>
              <a:rPr lang="ru-RU" sz="1400" i="1" dirty="0" err="1" smtClean="0">
                <a:solidFill>
                  <a:schemeClr val="tx1"/>
                </a:solidFill>
              </a:rPr>
              <a:t>трансфера</a:t>
            </a:r>
            <a:r>
              <a:rPr lang="ru-RU" sz="1400" i="1" dirty="0" smtClean="0">
                <a:solidFill>
                  <a:schemeClr val="tx1"/>
                </a:solidFill>
              </a:rPr>
              <a:t> из отеля до спортивного комплекса и обратно. </a:t>
            </a: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В день проведения </a:t>
            </a:r>
            <a:r>
              <a:rPr lang="ru-RU" sz="1400" i="1" dirty="0" smtClean="0">
                <a:solidFill>
                  <a:schemeClr val="tx1"/>
                </a:solidFill>
              </a:rPr>
              <a:t>мероприятия: Контроль посадки и отправки.</a:t>
            </a:r>
          </a:p>
          <a:p>
            <a:pPr algn="ctr"/>
            <a:endParaRPr lang="ru-RU" sz="1400" dirty="0"/>
          </a:p>
        </p:txBody>
      </p:sp>
      <p:pic>
        <p:nvPicPr>
          <p:cNvPr id="8" name="Рисунок 7" descr="a18UwRU4mr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4571999" cy="3046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ed894b9ce19af9fb2d900491dffb367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365104"/>
            <a:ext cx="3384376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91781_256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2924944"/>
            <a:ext cx="3672408" cy="302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4978896" cy="93610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Медицинская 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A70T43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484784"/>
            <a:ext cx="345638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A70T43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616629"/>
            <a:ext cx="3744416" cy="240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A70T43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4149080"/>
            <a:ext cx="2736304" cy="2158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A70T49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4005064"/>
            <a:ext cx="3816424" cy="239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076056" y="332656"/>
            <a:ext cx="2808312" cy="108012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За 30 дней до мероприятия: Заявка в департамент Здравоохранения или в медицинский центр.</a:t>
            </a:r>
            <a:endParaRPr lang="ru-RU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476672"/>
            <a:ext cx="4042792" cy="144016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Запуск спортсменов в ДС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A70T4371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32656"/>
            <a:ext cx="4392488" cy="292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A70T4378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3212976"/>
            <a:ext cx="5256584" cy="3504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652120" y="2276872"/>
            <a:ext cx="2592288" cy="648072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Запуск спортсменов и зрителей производится за 1,5 часа до начала соревнований. </a:t>
            </a:r>
          </a:p>
        </p:txBody>
      </p:sp>
      <p:pic>
        <p:nvPicPr>
          <p:cNvPr id="9" name="Рисунок 8" descr="A70T1852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509120"/>
            <a:ext cx="3150096" cy="2100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755576" y="3356992"/>
            <a:ext cx="2592288" cy="1008112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Проверка проходки спортсмена детектором УФЛ (проставляется на Мандатной комиссии).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12.Касса, билеты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A70T53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573016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A70T53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412776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220072" y="620688"/>
            <a:ext cx="2808312" cy="2808312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30 дней </a:t>
            </a:r>
            <a:r>
              <a:rPr lang="ru-RU" sz="1400" i="1" dirty="0" smtClean="0">
                <a:solidFill>
                  <a:schemeClr val="tx1"/>
                </a:solidFill>
              </a:rPr>
              <a:t>до мероприятия: Размещение информации о дате и времени мероприятия на сайте ФКР, адресная рассылка по клубам.</a:t>
            </a: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14 дней</a:t>
            </a:r>
            <a:r>
              <a:rPr lang="ru-RU" sz="1400" i="1" dirty="0" smtClean="0">
                <a:solidFill>
                  <a:schemeClr val="tx1"/>
                </a:solidFill>
              </a:rPr>
              <a:t>: повторная адресная рассылка по клубам и тренерам.</a:t>
            </a: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7 дней </a:t>
            </a:r>
            <a:r>
              <a:rPr lang="ru-RU" sz="1400" i="1" dirty="0" smtClean="0">
                <a:solidFill>
                  <a:schemeClr val="tx1"/>
                </a:solidFill>
              </a:rPr>
              <a:t>до мероприятия: Размещение информации о дате и времени мероприятия на сайте ФКР.</a:t>
            </a:r>
            <a:endParaRPr lang="ru-RU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on-dlya-prezentacii-bloknot-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27384"/>
            <a:ext cx="911359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0"/>
            <a:ext cx="3538736" cy="69269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Зрители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A70T55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404664"/>
            <a:ext cx="4680520" cy="2832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A70T55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3356992"/>
            <a:ext cx="4608512" cy="307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32-8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1268760"/>
            <a:ext cx="2933733" cy="195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19-8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3789040"/>
            <a:ext cx="3096344" cy="2065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652120" y="620688"/>
            <a:ext cx="3168352" cy="504056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Контроль билетной программы.</a:t>
            </a:r>
            <a:endParaRPr lang="ru-RU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499176" cy="12241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Положение о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мероприятии, договор аренды, регламент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20160316_112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501008"/>
            <a:ext cx="4279030" cy="3096344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tx1">
                <a:lumMod val="75000"/>
                <a:lumOff val="25000"/>
              </a:schemeClr>
            </a:outerShdw>
            <a:softEdge rad="112500"/>
          </a:effectLst>
        </p:spPr>
      </p:pic>
      <p:sp>
        <p:nvSpPr>
          <p:cNvPr id="6" name="Выноска со стрелкой вниз 5"/>
          <p:cNvSpPr/>
          <p:nvPr/>
        </p:nvSpPr>
        <p:spPr>
          <a:xfrm>
            <a:off x="1835696" y="2132856"/>
            <a:ext cx="3240360" cy="1368152"/>
          </a:xfrm>
          <a:prstGeom prst="downArrow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За 60 дней до мероприятия: Договор аренды спортивного зала, формирование пакета документов для получения субсидий.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5940152" y="1988840"/>
            <a:ext cx="3024336" cy="1224136"/>
          </a:xfrm>
          <a:prstGeom prst="down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За 1 год: Положение о мероприятии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За 30 дней: размещение информации на сайте ФКР</a:t>
            </a:r>
            <a:endParaRPr lang="ru-RU" sz="1400" i="1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Ч.Р. Титульный лист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3212976"/>
            <a:ext cx="2579229" cy="3456384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tx1">
                <a:lumMod val="95000"/>
                <a:lumOff val="5000"/>
              </a:schemeClr>
            </a:outerShdw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476672"/>
            <a:ext cx="3610744" cy="122413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 Судейский семинар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A70T4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717032"/>
            <a:ext cx="4513684" cy="300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A70T4332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5112568" cy="3440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580112" y="1772816"/>
            <a:ext cx="3240360" cy="1512168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14 дней </a:t>
            </a:r>
            <a:r>
              <a:rPr lang="ru-RU" sz="1400" i="1" dirty="0" smtClean="0">
                <a:solidFill>
                  <a:schemeClr val="tx1"/>
                </a:solidFill>
              </a:rPr>
              <a:t>до мероприятия: отбор и утверждение судейского корпуса.</a:t>
            </a: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1 день </a:t>
            </a:r>
            <a:r>
              <a:rPr lang="ru-RU" sz="1400" i="1" dirty="0" smtClean="0">
                <a:solidFill>
                  <a:schemeClr val="tx1"/>
                </a:solidFill>
              </a:rPr>
              <a:t>или </a:t>
            </a:r>
            <a:r>
              <a:rPr lang="ru-RU" sz="1400" i="1" u="sng" dirty="0" smtClean="0">
                <a:solidFill>
                  <a:schemeClr val="tx1"/>
                </a:solidFill>
              </a:rPr>
              <a:t>в день </a:t>
            </a:r>
            <a:r>
              <a:rPr lang="ru-RU" sz="1400" i="1" dirty="0" smtClean="0">
                <a:solidFill>
                  <a:schemeClr val="tx1"/>
                </a:solidFill>
              </a:rPr>
              <a:t>мероприятия (до начала соревнований), проводит главный судья (согласно регламенту), присутствие всех судей строго обязательно.</a:t>
            </a:r>
            <a:endParaRPr lang="ru-RU" sz="1400" dirty="0"/>
          </a:p>
        </p:txBody>
      </p:sp>
      <p:sp>
        <p:nvSpPr>
          <p:cNvPr id="7" name="Стрелка влево 6"/>
          <p:cNvSpPr/>
          <p:nvPr/>
        </p:nvSpPr>
        <p:spPr>
          <a:xfrm>
            <a:off x="5868144" y="4437112"/>
            <a:ext cx="2664296" cy="1584176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Главный судья и Руководитель судейской коллегии округа.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476672"/>
            <a:ext cx="3610744" cy="1296144"/>
          </a:xfrm>
        </p:spPr>
        <p:txBody>
          <a:bodyPr>
            <a:noAutofit/>
          </a:bodyPr>
          <a:lstStyle/>
          <a:p>
            <a:pPr lvl="0"/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Оформление зала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A70T43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0100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A70T55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60648"/>
            <a:ext cx="5076056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508104" y="1700808"/>
            <a:ext cx="3096344" cy="1656184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Установление четкой границы между зрителями и рабочей зоной турнира. </a:t>
            </a:r>
            <a:r>
              <a:rPr lang="ru-RU" sz="1400" i="1" dirty="0" err="1" smtClean="0">
                <a:solidFill>
                  <a:schemeClr val="tx1"/>
                </a:solidFill>
              </a:rPr>
              <a:t>Банеры</a:t>
            </a:r>
            <a:r>
              <a:rPr lang="ru-RU" sz="1400" i="1" dirty="0" smtClean="0">
                <a:solidFill>
                  <a:schemeClr val="tx1"/>
                </a:solidFill>
              </a:rPr>
              <a:t>, плакаты с логотипами организаторов и спонсоров.</a:t>
            </a:r>
            <a:endParaRPr lang="ru-RU" sz="1400" dirty="0"/>
          </a:p>
        </p:txBody>
      </p:sp>
      <p:pic>
        <p:nvPicPr>
          <p:cNvPr id="10" name="Рисунок 9" descr="2-8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573016"/>
            <a:ext cx="4373500" cy="2917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on-dlya-prezentacii-bloknot-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4" name="Содержимое 3" descr="A70T43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4464496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A70T43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620688"/>
            <a:ext cx="3707904" cy="247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A70T45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350100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95536" y="3645024"/>
            <a:ext cx="2952328" cy="1656184"/>
          </a:xfrm>
        </p:spPr>
        <p:txBody>
          <a:bodyPr>
            <a:noAutofit/>
          </a:bodyPr>
          <a:lstStyle/>
          <a:p>
            <a:pPr lvl="0"/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11560" y="3573016"/>
            <a:ext cx="3168352" cy="3024336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30 дней</a:t>
            </a:r>
            <a:r>
              <a:rPr lang="ru-RU" sz="1400" i="1" dirty="0" smtClean="0">
                <a:solidFill>
                  <a:schemeClr val="tx1"/>
                </a:solidFill>
              </a:rPr>
              <a:t>: проверка исправности оборудования, экранов и пультов.</a:t>
            </a: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3 дня </a:t>
            </a:r>
            <a:r>
              <a:rPr lang="ru-RU" sz="1400" i="1" dirty="0" smtClean="0">
                <a:solidFill>
                  <a:schemeClr val="tx1"/>
                </a:solidFill>
              </a:rPr>
              <a:t>до мероприятия: подготовка и сбор оборудования, табло и </a:t>
            </a:r>
            <a:r>
              <a:rPr lang="ru-RU" sz="1400" i="1" dirty="0" err="1" smtClean="0">
                <a:solidFill>
                  <a:schemeClr val="tx1"/>
                </a:solidFill>
              </a:rPr>
              <a:t>ЖК-экранов</a:t>
            </a:r>
            <a:r>
              <a:rPr lang="ru-RU" sz="1400" i="1" dirty="0" smtClean="0">
                <a:solidFill>
                  <a:schemeClr val="tx1"/>
                </a:solidFill>
              </a:rPr>
              <a:t>. Заказ грузового автомобиля для транспортировки оборудования до места проведения.</a:t>
            </a: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1 день</a:t>
            </a:r>
            <a:r>
              <a:rPr lang="ru-RU" sz="1400" i="1" dirty="0" smtClean="0">
                <a:solidFill>
                  <a:schemeClr val="tx1"/>
                </a:solidFill>
              </a:rPr>
              <a:t>: транспортировка оборудования и грузов в ДС. </a:t>
            </a: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В день мероприятия</a:t>
            </a:r>
            <a:r>
              <a:rPr lang="ru-RU" sz="1400" i="1" dirty="0" smtClean="0">
                <a:solidFill>
                  <a:schemeClr val="tx1"/>
                </a:solidFill>
              </a:rPr>
              <a:t>: Установка и настройка оборудования.</a:t>
            </a:r>
            <a:endParaRPr lang="ru-RU" sz="1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604448" cy="121014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 Протоколы хода соревнований, информационный стенд для спортсменов.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A70T52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844824"/>
            <a:ext cx="3048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Алисхабов пулька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534913" y="2361631"/>
            <a:ext cx="3409876" cy="4968552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tx1">
                <a:lumMod val="75000"/>
                <a:lumOff val="25000"/>
              </a:schemeClr>
            </a:outerShdw>
            <a:softEdge rad="112500"/>
          </a:effectLst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683568" y="1772816"/>
            <a:ext cx="4896544" cy="1224136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день до мероприятия</a:t>
            </a:r>
            <a:r>
              <a:rPr lang="ru-RU" sz="1400" i="1" dirty="0" smtClean="0">
                <a:solidFill>
                  <a:schemeClr val="tx1"/>
                </a:solidFill>
              </a:rPr>
              <a:t>: составление протоколов хода соревнования (после мандатной комиссии). </a:t>
            </a: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В день </a:t>
            </a:r>
            <a:r>
              <a:rPr lang="ru-RU" sz="1400" i="1" dirty="0" smtClean="0">
                <a:solidFill>
                  <a:schemeClr val="tx1"/>
                </a:solidFill>
              </a:rPr>
              <a:t>мероприятия: размещение протоколов на информационном стенде, расположенном в местах захода спортсменов на татами.</a:t>
            </a:r>
            <a:endParaRPr lang="ru-RU" sz="1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7384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16632"/>
            <a:ext cx="3456384" cy="93610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 Призы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A70T0592 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2465512"/>
            <a:ext cx="324036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980728"/>
            <a:ext cx="36576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95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789040"/>
            <a:ext cx="3816424" cy="2544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51520" y="332656"/>
            <a:ext cx="4392488" cy="2088232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30 дней до мероприятия</a:t>
            </a:r>
            <a:r>
              <a:rPr lang="ru-RU" sz="1400" i="1" dirty="0" smtClean="0">
                <a:solidFill>
                  <a:schemeClr val="tx1"/>
                </a:solidFill>
              </a:rPr>
              <a:t>: составление и согласование списка призов: грамоты, медали и кубки, ценные </a:t>
            </a:r>
            <a:r>
              <a:rPr lang="ru-RU" sz="1400" i="1" dirty="0" err="1" smtClean="0">
                <a:solidFill>
                  <a:schemeClr val="tx1"/>
                </a:solidFill>
              </a:rPr>
              <a:t>призы+дополнительные</a:t>
            </a:r>
            <a:r>
              <a:rPr lang="ru-RU" sz="1400" i="1" dirty="0" smtClean="0">
                <a:solidFill>
                  <a:schemeClr val="tx1"/>
                </a:solidFill>
              </a:rPr>
              <a:t> номинации.</a:t>
            </a: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14 дней </a:t>
            </a:r>
            <a:r>
              <a:rPr lang="ru-RU" sz="1400" i="1" dirty="0" smtClean="0">
                <a:solidFill>
                  <a:schemeClr val="tx1"/>
                </a:solidFill>
              </a:rPr>
              <a:t>до мероприятия: заказ медалей, грамот и кубков, а так же дополнительных призов (по возможности).</a:t>
            </a: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1 день</a:t>
            </a:r>
            <a:r>
              <a:rPr lang="ru-RU" sz="1400" i="1" dirty="0" smtClean="0">
                <a:solidFill>
                  <a:schemeClr val="tx1"/>
                </a:solidFill>
              </a:rPr>
              <a:t>: транспортировка призов в ДС.</a:t>
            </a: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В день </a:t>
            </a:r>
            <a:r>
              <a:rPr lang="ru-RU" sz="1400" i="1" dirty="0" smtClean="0">
                <a:solidFill>
                  <a:schemeClr val="tx1"/>
                </a:solidFill>
              </a:rPr>
              <a:t>до открытия мероприятия: расстановка кубков и призов.  </a:t>
            </a:r>
            <a:endParaRPr lang="ru-RU" sz="1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4608512" cy="922114"/>
          </a:xfrm>
        </p:spPr>
        <p:txBody>
          <a:bodyPr>
            <a:normAutofit fontScale="90000"/>
          </a:bodyPr>
          <a:lstStyle/>
          <a:p>
            <a:pPr lvl="0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  Магазин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Kudo Wear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A70T43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412776"/>
            <a:ext cx="7560840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364088" y="188640"/>
            <a:ext cx="2736304" cy="1008112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Контроль продажи экипировки и товаров с символикой ФКР и </a:t>
            </a:r>
            <a:r>
              <a:rPr lang="en-US" sz="1400" i="1" dirty="0" smtClean="0">
                <a:solidFill>
                  <a:schemeClr val="tx1"/>
                </a:solidFill>
              </a:rPr>
              <a:t>KIF </a:t>
            </a:r>
            <a:r>
              <a:rPr lang="ru-RU" sz="1400" i="1" dirty="0" smtClean="0">
                <a:solidFill>
                  <a:schemeClr val="tx1"/>
                </a:solidFill>
              </a:rPr>
              <a:t>на мероприятии.</a:t>
            </a:r>
            <a:endParaRPr lang="ru-RU" sz="1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7384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4427984" cy="1498178"/>
          </a:xfrm>
        </p:spPr>
        <p:txBody>
          <a:bodyPr>
            <a:normAutofit fontScale="90000"/>
          </a:bodyPr>
          <a:lstStyle/>
          <a:p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Места для выводящих и их  экипировка.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5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IMG_99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068960"/>
            <a:ext cx="5393854" cy="3628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A70T44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16632"/>
            <a:ext cx="4261656" cy="2841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A70T53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2132856"/>
            <a:ext cx="3168352" cy="2131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228184" y="4509120"/>
            <a:ext cx="2736304" cy="1368152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Контроль выхода в рабочую зону татами спортсменов и выводящих</a:t>
            </a:r>
            <a:r>
              <a:rPr lang="ru-RU" sz="1400" i="1" u="sng" dirty="0" smtClean="0">
                <a:solidFill>
                  <a:schemeClr val="tx1"/>
                </a:solidFill>
              </a:rPr>
              <a:t>.</a:t>
            </a:r>
            <a:endParaRPr lang="ru-RU" sz="1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0"/>
            <a:ext cx="3600400" cy="1196752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5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5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Открытие 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11560" y="188640"/>
            <a:ext cx="5112568" cy="108012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400" i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400" i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30 дней </a:t>
            </a:r>
            <a:r>
              <a:rPr lang="ru-RU" sz="1400" i="1" dirty="0" smtClean="0">
                <a:solidFill>
                  <a:schemeClr val="tx1"/>
                </a:solidFill>
              </a:rPr>
              <a:t>до мероприятия: составление сценарного плана, выбор ведущего мероприятия. Разработка шоу-программы.</a:t>
            </a: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10 дней до мероприятия</a:t>
            </a:r>
            <a:r>
              <a:rPr lang="ru-RU" sz="1400" i="1" dirty="0" smtClean="0">
                <a:solidFill>
                  <a:schemeClr val="tx1"/>
                </a:solidFill>
              </a:rPr>
              <a:t>: подготовка пресс-релиза.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За 3 дня: размещение пресс-релиза на сайте ФКР и в СМИ. </a:t>
            </a:r>
          </a:p>
          <a:p>
            <a:pPr algn="ctr"/>
            <a:endParaRPr lang="ru-RU" sz="14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4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4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 descr="A70T3018 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340768"/>
            <a:ext cx="4896544" cy="2907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22-8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4396929"/>
            <a:ext cx="3888432" cy="2461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940152" y="1196752"/>
            <a:ext cx="2655912" cy="728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Выноска со стрелкой вниз 15"/>
          <p:cNvSpPr/>
          <p:nvPr/>
        </p:nvSpPr>
        <p:spPr>
          <a:xfrm>
            <a:off x="1403648" y="1412776"/>
            <a:ext cx="1512168" cy="720080"/>
          </a:xfrm>
          <a:prstGeom prst="downArrow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Гости мероприятия</a:t>
            </a:r>
          </a:p>
        </p:txBody>
      </p:sp>
      <p:pic>
        <p:nvPicPr>
          <p:cNvPr id="18" name="Рисунок 17" descr="20-8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2132856"/>
            <a:ext cx="2815775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Выноска со стрелкой вверх 18"/>
          <p:cNvSpPr/>
          <p:nvPr/>
        </p:nvSpPr>
        <p:spPr>
          <a:xfrm>
            <a:off x="7380312" y="4221088"/>
            <a:ext cx="1296144" cy="720080"/>
          </a:xfrm>
          <a:prstGeom prst="up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Клятва спортсменов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7384"/>
            <a:ext cx="9144000" cy="6858000"/>
          </a:xfrm>
        </p:spPr>
      </p:pic>
      <p:pic>
        <p:nvPicPr>
          <p:cNvPr id="8" name="Рисунок 7" descr="A70T54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60648"/>
            <a:ext cx="4045632" cy="2697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19-8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836712"/>
            <a:ext cx="4032448" cy="268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Выноска со стрелкой вниз 11"/>
          <p:cNvSpPr/>
          <p:nvPr/>
        </p:nvSpPr>
        <p:spPr>
          <a:xfrm>
            <a:off x="1331640" y="116632"/>
            <a:ext cx="2088232" cy="720080"/>
          </a:xfrm>
          <a:prstGeom prst="downArrow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Построение спортсменов и судей</a:t>
            </a:r>
          </a:p>
        </p:txBody>
      </p:sp>
      <p:sp>
        <p:nvSpPr>
          <p:cNvPr id="13" name="Выноска со стрелкой вверх 12"/>
          <p:cNvSpPr/>
          <p:nvPr/>
        </p:nvSpPr>
        <p:spPr>
          <a:xfrm>
            <a:off x="6228184" y="2780928"/>
            <a:ext cx="1296144" cy="576064"/>
          </a:xfrm>
          <a:prstGeom prst="up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Гимн России</a:t>
            </a:r>
          </a:p>
        </p:txBody>
      </p:sp>
      <p:pic>
        <p:nvPicPr>
          <p:cNvPr id="14" name="Рисунок 13" descr="A70T54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2264" y="3429000"/>
            <a:ext cx="4981736" cy="3321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4221088"/>
            <a:ext cx="36576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Выноска со стрелкой вниз 17"/>
          <p:cNvSpPr/>
          <p:nvPr/>
        </p:nvSpPr>
        <p:spPr>
          <a:xfrm>
            <a:off x="1403648" y="3645024"/>
            <a:ext cx="1872208" cy="576064"/>
          </a:xfrm>
          <a:prstGeom prst="downArrow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Шоу-программа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4402832" cy="83671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VIP-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зона, фуршет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4932040" y="260648"/>
            <a:ext cx="4032448" cy="1584176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u="sng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14 дней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мероприятия: вручение приглашений для </a:t>
            </a:r>
            <a:r>
              <a:rPr lang="en-US" sz="14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VIP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гостей и спонсоров.</a:t>
            </a:r>
            <a:endParaRPr lang="ru-RU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u="sng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2 дня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мероприятия: напоминание </a:t>
            </a:r>
            <a:r>
              <a:rPr lang="en-US" sz="14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VIP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гостям и спонсорам, оформление пропусков на парковку.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день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мероприятия: встреча и рассадка в зале.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IMG-20160221-WA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692696"/>
            <a:ext cx="259228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Выноска со стрелкой вниз 10"/>
          <p:cNvSpPr/>
          <p:nvPr/>
        </p:nvSpPr>
        <p:spPr>
          <a:xfrm>
            <a:off x="5868144" y="1916832"/>
            <a:ext cx="1872208" cy="576064"/>
          </a:xfrm>
          <a:prstGeom prst="downArrow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Пригласительные</a:t>
            </a:r>
          </a:p>
        </p:txBody>
      </p:sp>
      <p:pic>
        <p:nvPicPr>
          <p:cNvPr id="10" name="Рисунок 9" descr="20160329_1100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509120"/>
            <a:ext cx="3888432" cy="2187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0160329_1100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2492896"/>
            <a:ext cx="3563888" cy="200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f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7624" y="4246295"/>
            <a:ext cx="3672408" cy="243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8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0" y="0"/>
            <a:ext cx="9144000" cy="6858000"/>
          </a:xfrm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1484784"/>
          <a:ext cx="4644013" cy="4283756"/>
        </p:xfrm>
        <a:graphic>
          <a:graphicData uri="http://schemas.openxmlformats.org/drawingml/2006/table">
            <a:tbl>
              <a:tblPr/>
              <a:tblGrid>
                <a:gridCol w="607013"/>
                <a:gridCol w="916613"/>
                <a:gridCol w="926365"/>
                <a:gridCol w="1179896"/>
                <a:gridCol w="1014126"/>
              </a:tblGrid>
              <a:tr h="39098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Регламент проведения XXIV Чемпионата России по КУДО </a:t>
                      </a:r>
                    </a:p>
                  </a:txBody>
                  <a:tcPr marL="7317" marR="7317" marT="73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662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17" marR="7317" marT="73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17" marR="7317" marT="73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17" marR="7317" marT="73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17" marR="7317" marT="73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17" marR="7317" marT="73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160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время                                             </a:t>
                      </a:r>
                    </a:p>
                  </a:txBody>
                  <a:tcPr marL="7317" marR="7317" marT="731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мероприятие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участники 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ответственный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место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219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 11:00</a:t>
                      </a:r>
                    </a:p>
                  </a:txBody>
                  <a:tcPr marL="7317" marR="7317" marT="731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Заезд в отель участников 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спортсмены, тренеры, представители команд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Морозова С.С 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Монарх </a:t>
                      </a: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Центр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Отель                    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775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12:00</a:t>
                      </a:r>
                    </a:p>
                  </a:txBody>
                  <a:tcPr marL="7317" marR="7317" marT="731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Начало мандатной комиссии Чемпионата России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спортсмены, представители команд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Зорин В.И              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Фрай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Ю.В.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Монарх Центр Отель 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775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16:00</a:t>
                      </a:r>
                    </a:p>
                  </a:txBody>
                  <a:tcPr marL="7317" marR="7317" marT="731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Окончание Мандатной комиссии Чемпионата России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представители команд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Зорин В.И               Фрай Ю.В.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Монарх Центр Отель 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4683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16:30</a:t>
                      </a:r>
                    </a:p>
                  </a:txBody>
                  <a:tcPr marL="7317" marR="7317" marT="731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Собрание руководителей округов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руководители округов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Анашкин Р.М  Морозова С.С.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Монарх Центр Отель 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219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18:00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Собрание руководителей региональных отделений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руководители региональных отделений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Анашкин Р.М.          Зорин В.И.             Фрай Ю.В.  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Монарх Центр Отель 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3146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20:00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Приветственный ужин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региональные руководители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Анашкин М.М  Морозова С.С.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Монарх Центр Отель </a:t>
                      </a:r>
                    </a:p>
                  </a:txBody>
                  <a:tcPr marL="7317" marR="7317" marT="7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932040" y="116632"/>
          <a:ext cx="4032448" cy="6525343"/>
        </p:xfrm>
        <a:graphic>
          <a:graphicData uri="http://schemas.openxmlformats.org/drawingml/2006/table">
            <a:tbl>
              <a:tblPr/>
              <a:tblGrid>
                <a:gridCol w="527076"/>
                <a:gridCol w="795907"/>
                <a:gridCol w="804372"/>
                <a:gridCol w="1024516"/>
                <a:gridCol w="880577"/>
              </a:tblGrid>
              <a:tr h="5111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7:00</a:t>
                      </a:r>
                    </a:p>
                  </a:txBody>
                  <a:tcPr marL="3811" marR="3811" marT="381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завтрак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участники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тренеры, представители команд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персонал отеля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Монарх Центр Отель                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5111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8:10</a:t>
                      </a:r>
                    </a:p>
                  </a:txBody>
                  <a:tcPr marL="3811" marR="3811" marT="381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прибытие автобуса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участники, тренеры, представители команд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Монарх Центр Отель                        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5111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8:15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отправление автобуса №1  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участники, тренеры, представители команд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Благов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Руслан 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Монарх Центр Отель                        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5111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8:30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Отправление автобуса №2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участники, тренеры, представители команд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Благов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Руслан 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Монарх Центр Отель                        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5111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8:30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Начало прохода в спорткомплекс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спортсмены, тренеры, представители команд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Карулин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А.А.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ДС "Динамо"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2573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9:00</a:t>
                      </a:r>
                    </a:p>
                  </a:txBody>
                  <a:tcPr marL="3811" marR="3811" marT="381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Судейский семинар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судейский корпус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Зорин В.И.     Филиппов А.С.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ДС "Динамо"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2573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10:00</a:t>
                      </a:r>
                    </a:p>
                  </a:txBody>
                  <a:tcPr marL="3811" marR="3811" marT="381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Начало поединков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спортсмены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Зорин В.И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ДС "Динамо"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384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14:00</a:t>
                      </a:r>
                    </a:p>
                  </a:txBody>
                  <a:tcPr marL="3811" marR="3811" marT="381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Репетиция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спортсмены, режиссерская группа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Режиссер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ДС "Динамо"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384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14:50</a:t>
                      </a:r>
                    </a:p>
                  </a:txBody>
                  <a:tcPr marL="3811" marR="3811" marT="381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 правил КУДО (Видеоролик)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режиссерская группа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Режиссер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ДС "Динамо"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38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15:00</a:t>
                      </a:r>
                    </a:p>
                  </a:txBody>
                  <a:tcPr marL="3811" marR="3811" marT="381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Торжественное открытие XXIV Чемпионата России по КУДО                 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Анашкин Р.М, почетные гости, ведущий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ДС "Динамо"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1304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15:20</a:t>
                      </a:r>
                    </a:p>
                  </a:txBody>
                  <a:tcPr marL="3811" marR="3811" marT="381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Начало боев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Зорин В.И.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ДС "Динамо"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2573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811" marR="3811" marT="381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Финалы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Зорин В.И 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ДС "Динамо" Татами А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764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17:30</a:t>
                      </a:r>
                    </a:p>
                  </a:txBody>
                  <a:tcPr marL="3811" marR="3811" marT="381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Награждение участников XXIV Чемпионата России по КУДО 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режиссерская группа, Морозова С.С, волонтеры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ДС "Динамо"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5111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18:30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Закрытие 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XXIV 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Чемпионата России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Анашкин Р.М, Зорин В.И. ведущий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ДС "Динамо"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384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19:00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Отправление автобуса в отель Монарх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Владивосток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Благов Руслан 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ДС "Динамо"</a:t>
                      </a:r>
                    </a:p>
                  </a:txBody>
                  <a:tcPr marL="3811" marR="3811" marT="38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4968552" cy="12241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Регламент мероприятия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 descr="emblema-ku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12912" cy="111291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744416" cy="106613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Обеды</a:t>
            </a:r>
            <a:endParaRPr lang="ru-RU" dirty="0"/>
          </a:p>
        </p:txBody>
      </p:sp>
      <p:pic>
        <p:nvPicPr>
          <p:cNvPr id="6" name="Рисунок 5" descr="20160316_1118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708920"/>
            <a:ext cx="3112138" cy="2659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A70T52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852936"/>
            <a:ext cx="536408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860032" y="1484784"/>
            <a:ext cx="3456384" cy="1296144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400" i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За 14 дней </a:t>
            </a:r>
            <a:r>
              <a:rPr lang="ru-RU" sz="1400" i="1" dirty="0" smtClean="0">
                <a:solidFill>
                  <a:schemeClr val="tx1"/>
                </a:solidFill>
              </a:rPr>
              <a:t>до мероприятия: заказ обедов и меню в кафе ДС. Талоны на обед для судейского корпуса, волонтеров, медицинского персонала, полиции и охраны.</a:t>
            </a:r>
          </a:p>
          <a:p>
            <a:pPr algn="ctr"/>
            <a:endParaRPr lang="ru-RU" sz="14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4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1331640" y="1772816"/>
            <a:ext cx="1872208" cy="792088"/>
          </a:xfrm>
          <a:prstGeom prst="downArrow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Жетоны на обед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4067944" cy="922114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Пресс-вол, реклама</a:t>
            </a:r>
          </a:p>
        </p:txBody>
      </p:sp>
      <p:pic>
        <p:nvPicPr>
          <p:cNvPr id="5" name="Рисунок 4" descr="A70T43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A70T63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429000"/>
            <a:ext cx="4463988" cy="297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A70T63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6320" y="3717032"/>
            <a:ext cx="4477680" cy="298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364088" y="1556792"/>
            <a:ext cx="3312368" cy="1656184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b="1" i="1" u="sng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u="sng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90 дней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мероприятия: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Разработка  и изготовление макетов наружной рекламы и роликов для ЖК экранов.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Согласование наружной рекламы в комитете по рекламе.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i="1" u="sng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220072" y="188640"/>
            <a:ext cx="3312368" cy="1512168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b="1" i="1" u="sng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u="sng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90 дней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мероприятия: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Разработка  макетов и изготовление рекламных поверхностей.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30 дней их размещение на улицах города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i="1" u="sng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image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4545758" cy="2269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icture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1" y="4293096"/>
            <a:ext cx="4571999" cy="2388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KUDO_Junior2009_b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653136"/>
            <a:ext cx="4176464" cy="2084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1772816"/>
            <a:ext cx="4248472" cy="250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00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9592" y="2348880"/>
            <a:ext cx="3336499" cy="219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4427984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Телевидение, оборудование</a:t>
            </a:r>
          </a:p>
        </p:txBody>
      </p:sp>
      <p:pic>
        <p:nvPicPr>
          <p:cNvPr id="5" name="Рисунок 4" descr="A70T45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005064"/>
            <a:ext cx="3815916" cy="254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A70T45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573016"/>
            <a:ext cx="4464496" cy="2976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A70T55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6064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292080" y="1700808"/>
            <a:ext cx="3312368" cy="1728192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b="1" i="1" u="sng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u="sng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30 дней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мероприятия: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Заключение договора на </a:t>
            </a:r>
            <a:r>
              <a:rPr lang="ru-RU" sz="1400" b="1" i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видео-съемку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b="1" i="1" u="sng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-171400"/>
            <a:ext cx="4752528" cy="1152128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24. Награждение</a:t>
            </a:r>
          </a:p>
        </p:txBody>
      </p:sp>
      <p:pic>
        <p:nvPicPr>
          <p:cNvPr id="10" name="Рисунок 9" descr="47-8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717032"/>
            <a:ext cx="3905249" cy="2605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1520" y="116632"/>
            <a:ext cx="4176464" cy="576064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Сцена и награждающие лица. Ответственный за ход награждения.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64-8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908720"/>
            <a:ext cx="4104456" cy="2737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40-8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717032"/>
            <a:ext cx="43616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60-8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836712"/>
            <a:ext cx="4121142" cy="2749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32856"/>
            <a:ext cx="3898776" cy="108012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Заявки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A70T41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068960"/>
            <a:ext cx="5508612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607496" y="692696"/>
            <a:ext cx="4536504" cy="2376264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За 30 дней до мероприятия: Сбор заявок для вызова и на участие в соревновании.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За </a:t>
            </a:r>
            <a:r>
              <a:rPr lang="ru-RU" sz="1400" i="1" dirty="0" smtClean="0">
                <a:solidFill>
                  <a:schemeClr val="tx1"/>
                </a:solidFill>
              </a:rPr>
              <a:t>10 </a:t>
            </a:r>
            <a:r>
              <a:rPr lang="ru-RU" sz="1400" i="1" dirty="0" smtClean="0">
                <a:solidFill>
                  <a:schemeClr val="tx1"/>
                </a:solidFill>
              </a:rPr>
              <a:t>дней до мероприятия: Окончание сбора заявок и подготовка вызовов в регионы, согласно поданным заявкам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За 10 дней до мероприятия: Оповещение тренеров о состоянии заявок, окончательное решение возникших  вопросов. 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За 7 дней до мероприятия: Отправка вызовов в регионы. </a:t>
            </a:r>
          </a:p>
          <a:p>
            <a:pPr algn="ctr"/>
            <a:endParaRPr lang="ru-RU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2952328" cy="86409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Отель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A70T4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844824"/>
            <a:ext cx="3240360" cy="486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292080" y="404664"/>
            <a:ext cx="3744416" cy="108012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За 6-7 месяцев до мероприятия: бронирование гостиницы для участников. Не менее чем за 14 дней: размещение заявки на гостиницу, подтверждение бронирования.</a:t>
            </a:r>
          </a:p>
          <a:p>
            <a:pPr algn="ctr"/>
            <a:endParaRPr lang="ru-RU" sz="1400" dirty="0"/>
          </a:p>
        </p:txBody>
      </p:sp>
      <p:pic>
        <p:nvPicPr>
          <p:cNvPr id="9" name="Рисунок 8" descr="Супериор__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4077072"/>
            <a:ext cx="4031940" cy="268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003470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1556792"/>
            <a:ext cx="3390900" cy="235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404664"/>
            <a:ext cx="4608512" cy="1152128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Навигация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Кудо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A70T4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933056"/>
            <a:ext cx="4122204" cy="2748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A70T41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412776"/>
            <a:ext cx="403244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5.Мандатная комиссия </a:t>
            </a:r>
          </a:p>
        </p:txBody>
      </p:sp>
      <p:pic>
        <p:nvPicPr>
          <p:cNvPr id="9" name="Рисунок 8" descr="A70T1828 2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268760"/>
            <a:ext cx="4320480" cy="543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076056" y="1700808"/>
            <a:ext cx="3744416" cy="4464496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i="1" u="sng" dirty="0" smtClean="0">
                <a:solidFill>
                  <a:schemeClr val="tx1"/>
                </a:solidFill>
              </a:rPr>
              <a:t>Комплект документов для предоставления спортсменом на мандатной комиссии:</a:t>
            </a:r>
          </a:p>
          <a:p>
            <a:pPr marL="342900" indent="-342900" algn="ctr"/>
            <a:r>
              <a:rPr lang="ru-RU" sz="1400" i="1" dirty="0" smtClean="0">
                <a:solidFill>
                  <a:schemeClr val="tx1"/>
                </a:solidFill>
              </a:rPr>
              <a:t>1. Справка из </a:t>
            </a:r>
            <a:r>
              <a:rPr lang="ru-RU" sz="1400" i="1" dirty="0" err="1" smtClean="0">
                <a:solidFill>
                  <a:schemeClr val="tx1"/>
                </a:solidFill>
              </a:rPr>
              <a:t>физдиспансера</a:t>
            </a:r>
            <a:endParaRPr lang="ru-RU" sz="1400" i="1" dirty="0" smtClean="0">
              <a:solidFill>
                <a:schemeClr val="tx1"/>
              </a:solidFill>
            </a:endParaRPr>
          </a:p>
          <a:p>
            <a:pPr marL="342900" indent="-342900" algn="ctr"/>
            <a:r>
              <a:rPr lang="ru-RU" sz="1400" i="1" dirty="0" smtClean="0">
                <a:solidFill>
                  <a:schemeClr val="tx1"/>
                </a:solidFill>
              </a:rPr>
              <a:t>2. Нотариально заверенное согласие от обоих родителей (для детей до 18 лет)</a:t>
            </a:r>
          </a:p>
          <a:p>
            <a:pPr marL="342900" indent="-342900" algn="ctr"/>
            <a:r>
              <a:rPr lang="ru-RU" sz="1400" i="1" dirty="0" smtClean="0">
                <a:solidFill>
                  <a:schemeClr val="tx1"/>
                </a:solidFill>
              </a:rPr>
              <a:t>3. Свидетельство о рождение/паспорт</a:t>
            </a:r>
          </a:p>
          <a:p>
            <a:pPr marL="342900" indent="-342900" algn="ctr"/>
            <a:r>
              <a:rPr lang="ru-RU" sz="1400" i="1" dirty="0" smtClean="0">
                <a:solidFill>
                  <a:schemeClr val="tx1"/>
                </a:solidFill>
              </a:rPr>
              <a:t>4. Страховой полис (срок окончания действия страховки не менее одного месяца от даты проведения мероприятия)</a:t>
            </a:r>
          </a:p>
          <a:p>
            <a:pPr marL="342900" indent="-342900" algn="ctr"/>
            <a:endParaRPr lang="ru-RU" sz="1400" i="1" dirty="0" smtClean="0">
              <a:solidFill>
                <a:schemeClr val="tx1"/>
              </a:solidFill>
            </a:endParaRPr>
          </a:p>
          <a:p>
            <a:pPr marL="342900" indent="-342900" algn="ctr"/>
            <a:r>
              <a:rPr lang="ru-RU" sz="1400" i="1" dirty="0" smtClean="0">
                <a:solidFill>
                  <a:schemeClr val="tx1"/>
                </a:solidFill>
              </a:rPr>
              <a:t>Все документы ОРИГИНАЛЫ!</a:t>
            </a:r>
          </a:p>
          <a:p>
            <a:pPr marL="342900" indent="-342900" algn="ctr"/>
            <a:endParaRPr lang="ru-RU" sz="1400" i="1" dirty="0" smtClean="0">
              <a:solidFill>
                <a:schemeClr val="tx1"/>
              </a:solidFill>
            </a:endParaRPr>
          </a:p>
          <a:p>
            <a:pPr marL="342900" indent="-342900" algn="ctr"/>
            <a:r>
              <a:rPr lang="ru-RU" sz="1400" i="1" dirty="0" smtClean="0">
                <a:solidFill>
                  <a:schemeClr val="tx1"/>
                </a:solidFill>
              </a:rPr>
              <a:t>В случае отсутствия того или иного документа, спортсмен не допускается до соревнований.</a:t>
            </a:r>
          </a:p>
          <a:p>
            <a:pPr marL="342900" indent="-342900" algn="ctr"/>
            <a:endParaRPr lang="ru-RU" sz="1400" i="1" dirty="0" smtClean="0">
              <a:solidFill>
                <a:schemeClr val="tx1"/>
              </a:solidFill>
            </a:endParaRPr>
          </a:p>
          <a:p>
            <a:pPr algn="ctr"/>
            <a:endParaRPr lang="ru-RU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A70T1827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924944"/>
            <a:ext cx="4572000" cy="305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A70T1822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332656"/>
            <a:ext cx="3490693" cy="4590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Выноска со стрелкой вверх 7"/>
          <p:cNvSpPr/>
          <p:nvPr/>
        </p:nvSpPr>
        <p:spPr>
          <a:xfrm>
            <a:off x="5724128" y="4869160"/>
            <a:ext cx="3024336" cy="1440160"/>
          </a:xfrm>
          <a:prstGeom prst="up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Согласие от родителей – оформляется единожды у нотариуса, срок действия до совершеннолетия ребенка.</a:t>
            </a: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1691680" y="1052736"/>
            <a:ext cx="2664296" cy="1728192"/>
          </a:xfrm>
          <a:prstGeom prst="downArrow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Справка из Физкультурного Диспансера. Выдается на 6 месяцев.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on-dlya-prezentacii-bloknot-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A70T1816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54868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A70T1848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933056"/>
            <a:ext cx="3923928" cy="261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A70T1802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621022"/>
            <a:ext cx="3960440" cy="2640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5148064" y="476672"/>
            <a:ext cx="3600400" cy="2952328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/>
            <a:r>
              <a:rPr lang="ru-RU" sz="1400" i="1" u="sng" dirty="0" smtClean="0">
                <a:solidFill>
                  <a:schemeClr val="tx1"/>
                </a:solidFill>
              </a:rPr>
              <a:t>Состав мандатной комиссии:</a:t>
            </a:r>
          </a:p>
          <a:p>
            <a:pPr marL="342900" indent="-342900" algn="ctr"/>
            <a:r>
              <a:rPr lang="ru-RU" sz="1400" i="1" dirty="0" smtClean="0">
                <a:solidFill>
                  <a:schemeClr val="tx1"/>
                </a:solidFill>
              </a:rPr>
              <a:t>1. Председатель мандатной комиссии – </a:t>
            </a:r>
          </a:p>
          <a:p>
            <a:pPr marL="342900" indent="-342900" algn="ctr"/>
            <a:r>
              <a:rPr lang="ru-RU" sz="1400" i="1" dirty="0" smtClean="0">
                <a:solidFill>
                  <a:schemeClr val="tx1"/>
                </a:solidFill>
              </a:rPr>
              <a:t>2. Секретарь</a:t>
            </a:r>
          </a:p>
          <a:p>
            <a:pPr marL="342900" indent="-342900" algn="ctr"/>
            <a:r>
              <a:rPr lang="ru-RU" sz="1400" i="1" u="sng" dirty="0" smtClean="0">
                <a:solidFill>
                  <a:schemeClr val="tx1"/>
                </a:solidFill>
              </a:rPr>
              <a:t>Оформление:</a:t>
            </a:r>
          </a:p>
          <a:p>
            <a:pPr marL="342900" indent="-342900" algn="ctr"/>
            <a:r>
              <a:rPr lang="ru-RU" sz="1400" i="1" dirty="0" smtClean="0">
                <a:solidFill>
                  <a:schemeClr val="tx1"/>
                </a:solidFill>
              </a:rPr>
              <a:t>Весы</a:t>
            </a:r>
          </a:p>
          <a:p>
            <a:pPr marL="342900" indent="-342900" algn="ctr"/>
            <a:r>
              <a:rPr lang="ru-RU" sz="1400" i="1" dirty="0" smtClean="0">
                <a:solidFill>
                  <a:schemeClr val="tx1"/>
                </a:solidFill>
              </a:rPr>
              <a:t>Ноутбук</a:t>
            </a:r>
          </a:p>
          <a:p>
            <a:pPr marL="342900" indent="-342900" algn="ctr"/>
            <a:r>
              <a:rPr lang="ru-RU" sz="1400" i="1" dirty="0" smtClean="0">
                <a:solidFill>
                  <a:schemeClr val="tx1"/>
                </a:solidFill>
              </a:rPr>
              <a:t>Принтер</a:t>
            </a:r>
          </a:p>
          <a:p>
            <a:pPr marL="342900" indent="-342900" algn="ctr"/>
            <a:r>
              <a:rPr lang="ru-RU" sz="1400" i="1" dirty="0" smtClean="0">
                <a:solidFill>
                  <a:schemeClr val="tx1"/>
                </a:solidFill>
              </a:rPr>
              <a:t>Канцтовары</a:t>
            </a:r>
          </a:p>
          <a:p>
            <a:pPr marL="342900" indent="-342900" algn="ctr"/>
            <a:r>
              <a:rPr lang="ru-RU" sz="1400" i="1" dirty="0" smtClean="0">
                <a:solidFill>
                  <a:schemeClr val="tx1"/>
                </a:solidFill>
              </a:rPr>
              <a:t>Детектор УФЛ</a:t>
            </a:r>
          </a:p>
          <a:p>
            <a:pPr marL="342900" indent="-342900" algn="ctr"/>
            <a:endParaRPr lang="ru-RU" sz="1400" i="1" dirty="0" smtClean="0">
              <a:solidFill>
                <a:schemeClr val="tx1"/>
              </a:solidFill>
            </a:endParaRPr>
          </a:p>
          <a:p>
            <a:pPr marL="342900" indent="-342900" algn="ctr"/>
            <a:endParaRPr lang="ru-RU" sz="1400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1487</TotalTime>
  <Words>1329</Words>
  <Application>Microsoft Office PowerPoint</Application>
  <PresentationFormat>Экран (4:3)</PresentationFormat>
  <Paragraphs>253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     </vt:lpstr>
      <vt:lpstr>1. Положение о мероприятии, договор аренды, регламент</vt:lpstr>
      <vt:lpstr> Регламент мероприятия</vt:lpstr>
      <vt:lpstr>2. Заявки</vt:lpstr>
      <vt:lpstr>3. Отель</vt:lpstr>
      <vt:lpstr>4. Навигация Кудо</vt:lpstr>
      <vt:lpstr>5.Мандатная комиссия </vt:lpstr>
      <vt:lpstr>Слайд 8</vt:lpstr>
      <vt:lpstr>Слайд 9</vt:lpstr>
      <vt:lpstr>Слайд 10</vt:lpstr>
      <vt:lpstr>6. Президиум.</vt:lpstr>
      <vt:lpstr> Конференция.</vt:lpstr>
      <vt:lpstr>7. Фуршет</vt:lpstr>
      <vt:lpstr>8. Спортивный комплекс</vt:lpstr>
      <vt:lpstr>9.Автобусы </vt:lpstr>
      <vt:lpstr>10. Медицинская  помощь</vt:lpstr>
      <vt:lpstr>11. Запуск спортсменов в ДС </vt:lpstr>
      <vt:lpstr>12.Касса, билеты</vt:lpstr>
      <vt:lpstr>Зрители</vt:lpstr>
      <vt:lpstr>13. Судейский семинар </vt:lpstr>
      <vt:lpstr> 14. Оформление зала  </vt:lpstr>
      <vt:lpstr>  </vt:lpstr>
      <vt:lpstr>15. Протоколы хода соревнований, информационный стенд для спортсменов.</vt:lpstr>
      <vt:lpstr>16. Призы</vt:lpstr>
      <vt:lpstr> 17.  Магазин Kudo Wear  </vt:lpstr>
      <vt:lpstr> 18. Места для выводящих и их  экипировка. </vt:lpstr>
      <vt:lpstr>  19. Открытие  </vt:lpstr>
      <vt:lpstr>Слайд 28</vt:lpstr>
      <vt:lpstr>20. VIP-зона, фуршет</vt:lpstr>
      <vt:lpstr>21. Обеды</vt:lpstr>
      <vt:lpstr>22. Пресс-вол, реклама</vt:lpstr>
      <vt:lpstr>Слайд 32</vt:lpstr>
      <vt:lpstr>23. Телевидение, оборудование</vt:lpstr>
      <vt:lpstr>24. Награждение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Общероссийская Физкультурно-спортивная организация Федерация КУДО России</dc:title>
  <dc:creator>Admin</dc:creator>
  <cp:lastModifiedBy>Куницын</cp:lastModifiedBy>
  <cp:revision>143</cp:revision>
  <dcterms:created xsi:type="dcterms:W3CDTF">2016-03-21T08:17:51Z</dcterms:created>
  <dcterms:modified xsi:type="dcterms:W3CDTF">2017-04-24T10:36:14Z</dcterms:modified>
</cp:coreProperties>
</file>